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3A5A12-246C-4170-9B96-895554FD5CF6}" type="datetimeFigureOut">
              <a:rPr lang="fr-FR" smtClean="0"/>
              <a:t>30/03/2015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CC2DD6-1ECB-41FE-A01A-700D22E58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4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4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37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33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0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36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15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2DD6-1ECB-41FE-A01A-700D22E58E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" y="2066925"/>
            <a:ext cx="7848600" cy="47910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txBody>
          <a:bodyPr>
            <a:normAutofit/>
          </a:bodyPr>
          <a:lstStyle/>
          <a:p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707"/>
            <a:ext cx="9144000" cy="75699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/>
              <a:t>Comparaison des </a:t>
            </a:r>
            <a:r>
              <a:rPr lang="fr-FR" sz="2000" b="1" dirty="0" smtClean="0"/>
              <a:t>Mesures </a:t>
            </a:r>
            <a:r>
              <a:rPr lang="fr-FR" sz="2000" b="1" dirty="0" err="1" smtClean="0"/>
              <a:t>Adcp</a:t>
            </a:r>
            <a:r>
              <a:rPr lang="fr-FR" sz="2000" b="1" dirty="0" smtClean="0"/>
              <a:t> </a:t>
            </a:r>
            <a:r>
              <a:rPr lang="fr-FR" sz="2000" b="1" dirty="0"/>
              <a:t>38 et 150  sur </a:t>
            </a:r>
            <a:r>
              <a:rPr lang="fr-FR" sz="2000" b="1" dirty="0" smtClean="0"/>
              <a:t>le trajet précédant les deux </a:t>
            </a:r>
            <a:r>
              <a:rPr lang="fr-FR" sz="2000" b="1" dirty="0"/>
              <a:t>stations </a:t>
            </a:r>
            <a:r>
              <a:rPr lang="fr-FR" sz="2000" b="1" dirty="0" smtClean="0"/>
              <a:t>LDA et LDC de </a:t>
            </a:r>
            <a:r>
              <a:rPr lang="fr-FR" sz="2000" b="1" dirty="0"/>
              <a:t>la Campagne </a:t>
            </a:r>
            <a:r>
              <a:rPr lang="fr-FR" sz="2000" b="1" dirty="0" err="1"/>
              <a:t>Outpace</a:t>
            </a:r>
            <a:r>
              <a:rPr lang="fr-FR" sz="2000" b="1" dirty="0"/>
              <a:t> Mars </a:t>
            </a:r>
            <a:r>
              <a:rPr lang="fr-FR" sz="2000" b="1" dirty="0" smtClean="0"/>
              <a:t>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9062" y="3933056"/>
            <a:ext cx="8029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/>
                <a:solidFill>
                  <a:schemeClr val="bg1"/>
                </a:solidFill>
              </a:rPr>
              <a:t>LDA</a:t>
            </a:r>
            <a:endParaRPr lang="fr-FR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692696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Station LDA </a:t>
            </a:r>
            <a:r>
              <a:rPr lang="fr-FR" b="1" dirty="0" err="1" smtClean="0"/>
              <a:t>eutrophe</a:t>
            </a:r>
            <a:r>
              <a:rPr lang="fr-FR" dirty="0"/>
              <a:t> , très riche en particules. </a:t>
            </a:r>
          </a:p>
          <a:p>
            <a:pPr algn="ctr"/>
            <a:r>
              <a:rPr lang="fr-FR" b="1" dirty="0"/>
              <a:t>Station LDC </a:t>
            </a:r>
            <a:r>
              <a:rPr lang="fr-FR" b="1" dirty="0" smtClean="0"/>
              <a:t>ultra </a:t>
            </a:r>
            <a:r>
              <a:rPr lang="fr-FR" b="1" dirty="0" err="1"/>
              <a:t>oligotrophe</a:t>
            </a:r>
            <a:r>
              <a:rPr lang="fr-FR" dirty="0"/>
              <a:t>, très pauvre en particules.</a:t>
            </a:r>
          </a:p>
          <a:p>
            <a:pPr algn="ctr"/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Tracés </a:t>
            </a:r>
            <a:r>
              <a:rPr lang="fr-FR" dirty="0"/>
              <a:t>des cartes de vitesses calculées par Cascade</a:t>
            </a:r>
          </a:p>
          <a:p>
            <a:pPr algn="ctr"/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>
                <a:sym typeface="Wingdings" pitchFamily="2" charset="2"/>
              </a:rPr>
              <a:t>C</a:t>
            </a:r>
            <a:r>
              <a:rPr lang="fr-FR" dirty="0" smtClean="0"/>
              <a:t>artes </a:t>
            </a:r>
            <a:r>
              <a:rPr lang="fr-FR" dirty="0"/>
              <a:t>des échos d’intensité ainsi que des corrélations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>
                <a:sym typeface="Wingdings" pitchFamily="2" charset="2"/>
              </a:rPr>
              <a:t>Exemples de comparaison </a:t>
            </a:r>
            <a:r>
              <a:rPr lang="fr-FR" dirty="0" err="1" smtClean="0">
                <a:sym typeface="Wingdings" pitchFamily="2" charset="2"/>
              </a:rPr>
              <a:t>Ladcp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40152" y="4142201"/>
            <a:ext cx="8029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/>
                <a:solidFill>
                  <a:schemeClr val="bg1"/>
                </a:solidFill>
              </a:rPr>
              <a:t>LDC</a:t>
            </a:r>
            <a:endParaRPr lang="fr-FR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70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799202" cy="3600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27384"/>
            <a:ext cx="4799201" cy="36004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9" y="3437031"/>
            <a:ext cx="4884481" cy="3664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91" y="3337639"/>
            <a:ext cx="4920981" cy="36917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42469" y="314464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LDA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70461" y="48911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150K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40050" y="118804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38K</a:t>
            </a:r>
            <a:endParaRPr lang="fr-FR" sz="3200" b="1" dirty="0"/>
          </a:p>
        </p:txBody>
      </p:sp>
      <p:sp>
        <p:nvSpPr>
          <p:cNvPr id="9" name="Ellipse 8"/>
          <p:cNvSpPr/>
          <p:nvPr/>
        </p:nvSpPr>
        <p:spPr>
          <a:xfrm>
            <a:off x="3779912" y="3144643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6" y="-171400"/>
            <a:ext cx="5252009" cy="394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9" y="-171400"/>
            <a:ext cx="5183137" cy="38884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36" y="3491290"/>
            <a:ext cx="5292074" cy="39701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45908"/>
            <a:ext cx="5256584" cy="39435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42469" y="314464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LDC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70461" y="50131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150K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115762" y="118750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38K</a:t>
            </a:r>
            <a:endParaRPr lang="fr-FR" sz="3200" b="1" dirty="0"/>
          </a:p>
        </p:txBody>
      </p:sp>
      <p:sp>
        <p:nvSpPr>
          <p:cNvPr id="12" name="Ellipse 11"/>
          <p:cNvSpPr/>
          <p:nvPr/>
        </p:nvSpPr>
        <p:spPr>
          <a:xfrm>
            <a:off x="3779912" y="3144643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9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545574" cy="3410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" y="3475259"/>
            <a:ext cx="4545574" cy="3410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4545574" cy="3410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3" y="44624"/>
            <a:ext cx="4545574" cy="34101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54681" y="314464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LDA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02484" y="314464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LDC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162127" y="320862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38K</a:t>
            </a:r>
            <a:endParaRPr lang="fr-FR" sz="3200" b="1" dirty="0"/>
          </a:p>
        </p:txBody>
      </p:sp>
      <p:sp>
        <p:nvSpPr>
          <p:cNvPr id="13" name="Ellipse 12"/>
          <p:cNvSpPr/>
          <p:nvPr/>
        </p:nvSpPr>
        <p:spPr>
          <a:xfrm>
            <a:off x="6285201" y="3144641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737398" y="3072805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4545574" cy="34101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24"/>
            <a:ext cx="4545574" cy="34101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0" y="3376761"/>
            <a:ext cx="4545574" cy="3410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75259"/>
            <a:ext cx="4545574" cy="3410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63688" y="306896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LDA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02484" y="306896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LDC</a:t>
            </a:r>
            <a:endParaRPr lang="fr-FR" sz="3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95936" y="306896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150K</a:t>
            </a:r>
            <a:endParaRPr lang="fr-FR" sz="3200" b="1" dirty="0"/>
          </a:p>
        </p:txBody>
      </p:sp>
      <p:sp>
        <p:nvSpPr>
          <p:cNvPr id="11" name="Ellipse 10"/>
          <p:cNvSpPr/>
          <p:nvPr/>
        </p:nvSpPr>
        <p:spPr>
          <a:xfrm>
            <a:off x="6285201" y="3078517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633777" y="3053740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3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6046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4356101" cy="76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28051" y="256490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150K</a:t>
            </a:r>
            <a:endParaRPr lang="fr-FR" sz="3200" b="1" dirty="0"/>
          </a:p>
        </p:txBody>
      </p:sp>
      <p:sp>
        <p:nvSpPr>
          <p:cNvPr id="6" name="Ellipse 5"/>
          <p:cNvSpPr/>
          <p:nvPr/>
        </p:nvSpPr>
        <p:spPr>
          <a:xfrm>
            <a:off x="6065627" y="4365104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228184" y="436510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LDA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47664" y="256490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38K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40052" y="513105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Comparaison profil LADCP (vert et noir) et SADCP (en bleu</a:t>
            </a:r>
            <a:r>
              <a:rPr lang="fr-FR" dirty="0" smtClean="0"/>
              <a:t>)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1 seul LADCP 300Khz</a:t>
            </a:r>
          </a:p>
          <a:p>
            <a:pPr algn="ctr"/>
            <a:r>
              <a:rPr lang="fr-FR" dirty="0" smtClean="0"/>
              <a:t> regardant vers le bas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2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7463"/>
            <a:ext cx="5256213" cy="77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60350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40052" y="501317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Comparaison profil LADCP (vert et noir) et SADCP (en bleu</a:t>
            </a:r>
            <a:r>
              <a:rPr lang="fr-FR" dirty="0" smtClean="0"/>
              <a:t>)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1 seul LADCP 300Khz</a:t>
            </a:r>
          </a:p>
          <a:p>
            <a:pPr algn="ctr"/>
            <a:r>
              <a:rPr lang="fr-FR" dirty="0" smtClean="0"/>
              <a:t> regardant vers le bas</a:t>
            </a:r>
          </a:p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229705" y="4149080"/>
            <a:ext cx="1170669" cy="644397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44208" y="414908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LDC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836204" y="242088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38K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183198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150K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890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37714" cy="585333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Observations et Conclusions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400" dirty="0" smtClean="0"/>
              <a:t>Les </a:t>
            </a:r>
            <a:r>
              <a:rPr lang="fr-FR" sz="1400" dirty="0"/>
              <a:t>vitesses mesurées par le </a:t>
            </a:r>
            <a:r>
              <a:rPr lang="fr-FR" sz="1400" dirty="0" smtClean="0"/>
              <a:t>38K </a:t>
            </a:r>
            <a:r>
              <a:rPr lang="fr-FR" sz="1400" dirty="0"/>
              <a:t>et le </a:t>
            </a:r>
            <a:r>
              <a:rPr lang="fr-FR" sz="1400" dirty="0" smtClean="0"/>
              <a:t>150K * </a:t>
            </a:r>
            <a:r>
              <a:rPr lang="fr-FR" sz="1400" dirty="0"/>
              <a:t>à la station LDA sont très similaires autant pour les profondeurs moyennées 75-100 que 100-150m. </a:t>
            </a:r>
            <a:r>
              <a:rPr lang="fr-FR" sz="1400" dirty="0" smtClean="0"/>
              <a:t>A </a:t>
            </a:r>
            <a:r>
              <a:rPr lang="fr-FR" sz="1400" dirty="0"/>
              <a:t>la station LDC , le 38K présente des mesures moins cohérentes </a:t>
            </a:r>
            <a:r>
              <a:rPr lang="fr-FR" sz="1400" dirty="0" smtClean="0"/>
              <a:t>spatialement, le 150K mesure globalement des vitesses de module plus élevé.</a:t>
            </a:r>
            <a:endParaRPr lang="fr-FR" sz="1400" dirty="0"/>
          </a:p>
          <a:p>
            <a:pPr algn="just"/>
            <a:endParaRPr lang="fr-FR" sz="1400" dirty="0" smtClean="0">
              <a:sym typeface="Wingdings" pitchFamily="2" charset="2"/>
            </a:endParaRPr>
          </a:p>
          <a:p>
            <a:pPr algn="just"/>
            <a:r>
              <a:rPr lang="fr-FR" sz="1400" dirty="0"/>
              <a:t>A l’évidence l’absence de particules à la station LDC provoque une baisse significative du niveau d’intensité </a:t>
            </a:r>
            <a:r>
              <a:rPr lang="fr-FR" sz="1400" dirty="0" smtClean="0"/>
              <a:t>d’</a:t>
            </a:r>
            <a:r>
              <a:rPr lang="fr-FR" sz="1400" dirty="0"/>
              <a:t>é</a:t>
            </a:r>
            <a:r>
              <a:rPr lang="fr-FR" sz="1400" dirty="0" smtClean="0"/>
              <a:t>cho. Le </a:t>
            </a:r>
            <a:r>
              <a:rPr lang="fr-FR" sz="1400" dirty="0"/>
              <a:t>niveau </a:t>
            </a:r>
            <a:r>
              <a:rPr lang="fr-FR" sz="1400" dirty="0" smtClean="0"/>
              <a:t>100 </a:t>
            </a:r>
            <a:r>
              <a:rPr lang="fr-FR" sz="1400" dirty="0"/>
              <a:t>passe de 600 à 250m pour le 38K de 100 à 50m pour le </a:t>
            </a:r>
            <a:r>
              <a:rPr lang="fr-FR" sz="1400" dirty="0" smtClean="0"/>
              <a:t>150K </a:t>
            </a:r>
            <a:r>
              <a:rPr lang="fr-FR" sz="1400" dirty="0"/>
              <a:t>– </a:t>
            </a:r>
            <a:r>
              <a:rPr lang="fr-FR" sz="1400" dirty="0" smtClean="0"/>
              <a:t>à </a:t>
            </a:r>
            <a:r>
              <a:rPr lang="fr-FR" sz="1400" dirty="0"/>
              <a:t>noter que </a:t>
            </a:r>
            <a:r>
              <a:rPr lang="fr-FR" sz="1400" dirty="0" smtClean="0"/>
              <a:t>les niveaux maximum obtenus à la station LDA baissent de 20 unités à </a:t>
            </a:r>
            <a:r>
              <a:rPr lang="fr-FR" sz="1400" dirty="0"/>
              <a:t>la station </a:t>
            </a:r>
            <a:r>
              <a:rPr lang="fr-FR" sz="1400" dirty="0" smtClean="0"/>
              <a:t>LDC. (exemple le niveau 174 d’intensité obtenu à LDA pour le 150K, n’est que de 155 à LDC).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 smtClean="0"/>
              <a:t>Les profils comparés LADCP/SADCP confirment une très bonne cohérence à la station LDA (les deux méthodes de calcul des profils LADCP et le profil SADCP 38K ou 150K sont dans la même barre d’erreur). A la station LDC les formes de profils LADCP/SADCP restent parfaitement cohérents mais les écarts plus importants (en dehors de la barre d’erreur du calcul des profils de LADCP).</a:t>
            </a:r>
          </a:p>
          <a:p>
            <a:endParaRPr lang="fr-FR" sz="1400" dirty="0"/>
          </a:p>
          <a:p>
            <a:endParaRPr lang="fr-FR" sz="1400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fr-FR" sz="1400" i="1" dirty="0" smtClean="0">
                <a:sym typeface="Wingdings" pitchFamily="2" charset="2"/>
              </a:rPr>
              <a:t>Tous les traitements ont été effectués avec le logiciel Cascade version </a:t>
            </a:r>
            <a:r>
              <a:rPr lang="fr-FR" sz="1400" i="1" dirty="0">
                <a:sym typeface="Wingdings" pitchFamily="2" charset="2"/>
              </a:rPr>
              <a:t>6.1 </a:t>
            </a:r>
            <a:r>
              <a:rPr lang="fr-FR" sz="1400" i="1" dirty="0" smtClean="0">
                <a:sym typeface="Wingdings" pitchFamily="2" charset="2"/>
              </a:rPr>
              <a:t>sous MATLAB </a:t>
            </a:r>
            <a:r>
              <a:rPr lang="fr-FR" sz="1400" i="1" dirty="0">
                <a:sym typeface="Wingdings" pitchFamily="2" charset="2"/>
              </a:rPr>
              <a:t>Version: 8.1.0.604 (R2013a</a:t>
            </a:r>
            <a:r>
              <a:rPr lang="fr-FR" sz="1400" i="1" dirty="0" smtClean="0">
                <a:sym typeface="Wingdings" pitchFamily="2" charset="2"/>
              </a:rPr>
              <a:t>). Tous mes remerciements à Pascale L’</a:t>
            </a:r>
            <a:r>
              <a:rPr lang="fr-FR" sz="1400" i="1" dirty="0" err="1" smtClean="0">
                <a:sym typeface="Wingdings" pitchFamily="2" charset="2"/>
              </a:rPr>
              <a:t>Herminier</a:t>
            </a:r>
            <a:r>
              <a:rPr lang="fr-FR" sz="1400" i="1" dirty="0" smtClean="0">
                <a:sym typeface="Wingdings" pitchFamily="2" charset="2"/>
              </a:rPr>
              <a:t> et Catherine </a:t>
            </a:r>
            <a:r>
              <a:rPr lang="fr-FR" sz="1400" i="1" dirty="0" err="1" smtClean="0">
                <a:sym typeface="Wingdings" pitchFamily="2" charset="2"/>
              </a:rPr>
              <a:t>Kermabon</a:t>
            </a:r>
            <a:r>
              <a:rPr lang="fr-FR" sz="1400" i="1" dirty="0" smtClean="0">
                <a:sym typeface="Wingdings" pitchFamily="2" charset="2"/>
              </a:rPr>
              <a:t> pour leur aide sans faille pour l’utilisation de Cascade pendant la campagne ainsi qu’à </a:t>
            </a:r>
            <a:r>
              <a:rPr lang="fr-FR" sz="1400" dirty="0"/>
              <a:t>Françoise </a:t>
            </a:r>
            <a:r>
              <a:rPr lang="fr-FR" sz="1400" dirty="0" err="1"/>
              <a:t>Gourtay</a:t>
            </a:r>
            <a:r>
              <a:rPr lang="fr-FR" sz="1400" dirty="0"/>
              <a:t>-Le </a:t>
            </a:r>
            <a:r>
              <a:rPr lang="fr-FR" sz="1400" dirty="0" err="1" smtClean="0"/>
              <a:t>Hingrat</a:t>
            </a:r>
            <a:r>
              <a:rPr lang="fr-FR" sz="1400" dirty="0" smtClean="0"/>
              <a:t> </a:t>
            </a:r>
            <a:r>
              <a:rPr lang="fr-FR" sz="1400" i="1" dirty="0" smtClean="0">
                <a:sym typeface="Wingdings" pitchFamily="2" charset="2"/>
              </a:rPr>
              <a:t>pour </a:t>
            </a:r>
            <a:r>
              <a:rPr lang="fr-FR" sz="1400" i="1" dirty="0" smtClean="0">
                <a:sym typeface="Wingdings" pitchFamily="2" charset="2"/>
              </a:rPr>
              <a:t>la formation accélérée qu’elle m’a dispensée sur ce même logiciel.</a:t>
            </a:r>
            <a:endParaRPr lang="fr-FR" sz="1600" i="1" dirty="0" smtClean="0"/>
          </a:p>
          <a:p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74847" y="652534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*Taille </a:t>
            </a:r>
            <a:r>
              <a:rPr lang="fr-FR" sz="1400" b="1" i="1" dirty="0"/>
              <a:t>des Cellules de mesure 38K </a:t>
            </a:r>
            <a:r>
              <a:rPr lang="fr-FR" sz="1400" b="1" i="1" dirty="0">
                <a:sym typeface="Wingdings" pitchFamily="2" charset="2"/>
              </a:rPr>
              <a:t> 24m  &amp;  150K  8m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817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369</Words>
  <Application>Microsoft Office PowerPoint</Application>
  <PresentationFormat>Affichage à l'écran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Observations et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ROUGIER, Toulon CNRS, 04 94 30 49 51</dc:creator>
  <cp:lastModifiedBy>Gilles ROUGIER, Toulon CNRS, 04 94 30 49 51</cp:lastModifiedBy>
  <cp:revision>28</cp:revision>
  <cp:lastPrinted>2015-03-30T05:02:03Z</cp:lastPrinted>
  <dcterms:created xsi:type="dcterms:W3CDTF">2015-03-27T11:17:00Z</dcterms:created>
  <dcterms:modified xsi:type="dcterms:W3CDTF">2015-03-30T21:27:34Z</dcterms:modified>
</cp:coreProperties>
</file>