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8" d="100"/>
          <a:sy n="12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6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7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698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46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95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02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31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95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44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720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15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15C4C-227A-4043-AF79-FD94C8C91252}" type="datetimeFigureOut">
              <a:rPr lang="fr-FR" smtClean="0"/>
              <a:t>26/01/2016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C21C8-BE7A-4406-8B4D-5C8E8180F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98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 courbée vers la droite 3"/>
          <p:cNvSpPr/>
          <p:nvPr/>
        </p:nvSpPr>
        <p:spPr>
          <a:xfrm rot="19962121">
            <a:off x="728240" y="1498762"/>
            <a:ext cx="1516452" cy="4547414"/>
          </a:xfrm>
          <a:prstGeom prst="curvedRightArrow">
            <a:avLst>
              <a:gd name="adj1" fmla="val 9149"/>
              <a:gd name="adj2" fmla="val 24962"/>
              <a:gd name="adj3" fmla="val 344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5" name="Flèche courbée vers la gauche 4"/>
          <p:cNvSpPr/>
          <p:nvPr/>
        </p:nvSpPr>
        <p:spPr>
          <a:xfrm rot="2635113">
            <a:off x="6231996" y="2611595"/>
            <a:ext cx="1034424" cy="3724429"/>
          </a:xfrm>
          <a:prstGeom prst="curvedLeftArrow">
            <a:avLst>
              <a:gd name="adj1" fmla="val 15652"/>
              <a:gd name="adj2" fmla="val 35249"/>
              <a:gd name="adj3" fmla="val 471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707904" y="3429000"/>
            <a:ext cx="10801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Coeft</a:t>
            </a:r>
            <a:r>
              <a:rPr lang="fr-FR" sz="1200" dirty="0" smtClean="0"/>
              <a:t> </a:t>
            </a:r>
          </a:p>
          <a:p>
            <a:pPr algn="ctr"/>
            <a:r>
              <a:rPr lang="fr-FR" sz="1200" dirty="0" smtClean="0"/>
              <a:t>SOC offset E</a:t>
            </a:r>
            <a:endParaRPr lang="fr-FR" sz="12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290607" y="4725144"/>
            <a:ext cx="179414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(O2W-O2SBE43)</a:t>
            </a:r>
            <a:r>
              <a:rPr lang="fr-FR" sz="1200" baseline="30000" dirty="0" smtClean="0"/>
              <a:t>^2</a:t>
            </a:r>
            <a:r>
              <a:rPr lang="fr-FR" sz="1200" dirty="0" smtClean="0">
                <a:sym typeface="Wingdings" panose="05000000000000000000" pitchFamily="2" charset="2"/>
              </a:rPr>
              <a:t>0</a:t>
            </a:r>
          </a:p>
          <a:p>
            <a:pPr algn="ctr"/>
            <a:r>
              <a:rPr lang="fr-FR" sz="1200" dirty="0" smtClean="0"/>
              <a:t>Optimisation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583647" y="2060848"/>
            <a:ext cx="3312368" cy="1025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Seabird</a:t>
            </a:r>
            <a:r>
              <a:rPr lang="fr-FR" sz="1200" dirty="0" smtClean="0"/>
              <a:t> </a:t>
            </a:r>
            <a:r>
              <a:rPr lang="fr-FR" sz="1200" dirty="0" err="1" smtClean="0"/>
              <a:t>algorithm</a:t>
            </a:r>
            <a:endParaRPr lang="fr-FR" sz="1200" dirty="0" smtClean="0"/>
          </a:p>
          <a:p>
            <a:pPr algn="ctr"/>
            <a:r>
              <a:rPr lang="fr-FR" sz="1200" dirty="0"/>
              <a:t>OX = Soc * [V + </a:t>
            </a:r>
            <a:r>
              <a:rPr lang="fr-FR" sz="1200" dirty="0" err="1"/>
              <a:t>Voffset</a:t>
            </a:r>
            <a:r>
              <a:rPr lang="fr-FR" sz="1200" dirty="0"/>
              <a:t> + </a:t>
            </a:r>
            <a:r>
              <a:rPr lang="fr-FR" sz="1200" dirty="0" smtClean="0"/>
              <a:t>tau(</a:t>
            </a:r>
            <a:r>
              <a:rPr lang="fr-FR" sz="1200" dirty="0" err="1" smtClean="0">
                <a:latin typeface="Symbol" panose="05050102010706020507" pitchFamily="18" charset="2"/>
              </a:rPr>
              <a:t>q</a:t>
            </a:r>
            <a:r>
              <a:rPr lang="fr-FR" sz="1200" dirty="0" err="1" smtClean="0"/>
              <a:t>,P</a:t>
            </a:r>
            <a:r>
              <a:rPr lang="fr-FR" sz="1200" dirty="0"/>
              <a:t>) * </a:t>
            </a:r>
            <a:r>
              <a:rPr lang="fr-FR" sz="1200" dirty="0" err="1"/>
              <a:t>dV</a:t>
            </a:r>
            <a:r>
              <a:rPr lang="fr-FR" sz="1200" dirty="0"/>
              <a:t>/</a:t>
            </a:r>
            <a:r>
              <a:rPr lang="fr-FR" sz="1200" dirty="0" err="1"/>
              <a:t>dt</a:t>
            </a:r>
            <a:r>
              <a:rPr lang="fr-FR" sz="1200" dirty="0"/>
              <a:t>] * </a:t>
            </a:r>
            <a:r>
              <a:rPr lang="fr-FR" sz="1200" dirty="0" err="1" smtClean="0"/>
              <a:t>OxSOL</a:t>
            </a:r>
            <a:r>
              <a:rPr lang="fr-FR" sz="1200" dirty="0" smtClean="0"/>
              <a:t>(T,S</a:t>
            </a:r>
            <a:r>
              <a:rPr lang="fr-FR" sz="1200" dirty="0"/>
              <a:t>) * </a:t>
            </a:r>
          </a:p>
          <a:p>
            <a:pPr algn="ctr"/>
            <a:r>
              <a:rPr lang="fr-FR" sz="1200" dirty="0"/>
              <a:t>(1.0 + </a:t>
            </a:r>
            <a:r>
              <a:rPr lang="fr-FR" sz="1200" dirty="0" smtClean="0"/>
              <a:t>A*</a:t>
            </a:r>
            <a:r>
              <a:rPr lang="fr-FR" sz="1200" dirty="0">
                <a:latin typeface="Symbol" panose="05050102010706020507" pitchFamily="18" charset="2"/>
              </a:rPr>
              <a:t>q</a:t>
            </a:r>
            <a:r>
              <a:rPr lang="fr-FR" sz="1200" dirty="0" smtClean="0"/>
              <a:t> </a:t>
            </a:r>
            <a:r>
              <a:rPr lang="fr-FR" sz="1200" dirty="0"/>
              <a:t>+ </a:t>
            </a:r>
            <a:r>
              <a:rPr lang="fr-FR" sz="1200" dirty="0" smtClean="0"/>
              <a:t>B*</a:t>
            </a:r>
            <a:r>
              <a:rPr lang="fr-FR" sz="1200" dirty="0" smtClean="0">
                <a:latin typeface="Symbol" panose="05050102010706020507" pitchFamily="18" charset="2"/>
              </a:rPr>
              <a:t>q</a:t>
            </a:r>
            <a:r>
              <a:rPr lang="fr-FR" sz="1200" baseline="30000" dirty="0" smtClean="0"/>
              <a:t>^2</a:t>
            </a:r>
            <a:r>
              <a:rPr lang="fr-FR" sz="1200" dirty="0" smtClean="0"/>
              <a:t> </a:t>
            </a:r>
            <a:r>
              <a:rPr lang="fr-FR" sz="1200" dirty="0"/>
              <a:t>+ </a:t>
            </a:r>
            <a:r>
              <a:rPr lang="fr-FR" sz="1200" dirty="0" smtClean="0"/>
              <a:t>C*</a:t>
            </a:r>
            <a:r>
              <a:rPr lang="fr-FR" sz="1200" dirty="0">
                <a:latin typeface="Symbol" panose="05050102010706020507" pitchFamily="18" charset="2"/>
              </a:rPr>
              <a:t>q</a:t>
            </a:r>
            <a:r>
              <a:rPr lang="fr-FR" sz="1200" baseline="30000" dirty="0" smtClean="0"/>
              <a:t>^3</a:t>
            </a:r>
            <a:r>
              <a:rPr lang="fr-FR" sz="1200" dirty="0"/>
              <a:t>) * </a:t>
            </a:r>
            <a:r>
              <a:rPr lang="fr-FR" sz="1200" dirty="0" err="1" smtClean="0"/>
              <a:t>exp</a:t>
            </a:r>
            <a:r>
              <a:rPr lang="fr-FR" sz="1200" dirty="0" smtClean="0"/>
              <a:t>(E*P </a:t>
            </a:r>
            <a:r>
              <a:rPr lang="fr-FR" sz="1200" dirty="0"/>
              <a:t>/ K</a:t>
            </a:r>
            <a:r>
              <a:rPr lang="fr-FR" sz="1200" dirty="0" smtClean="0"/>
              <a:t>)</a:t>
            </a:r>
          </a:p>
          <a:p>
            <a:pPr algn="ctr"/>
            <a:r>
              <a:rPr lang="fr-FR" sz="900" dirty="0" err="1" smtClean="0"/>
              <a:t>OxSol</a:t>
            </a:r>
            <a:r>
              <a:rPr lang="fr-FR" sz="900" dirty="0" smtClean="0"/>
              <a:t>=Garcia_Gordon1992_Benson_Krause </a:t>
            </a:r>
            <a:r>
              <a:rPr lang="fr-FR" sz="900" dirty="0" err="1" smtClean="0"/>
              <a:t>coefts</a:t>
            </a:r>
            <a:r>
              <a:rPr lang="fr-FR" sz="900" dirty="0" smtClean="0"/>
              <a:t> µmol kg</a:t>
            </a:r>
            <a:r>
              <a:rPr lang="fr-FR" sz="900" baseline="30000" dirty="0" smtClean="0"/>
              <a:t>-1</a:t>
            </a:r>
            <a:endParaRPr lang="fr-FR" sz="900" baseline="300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683568" y="4291204"/>
            <a:ext cx="1008111" cy="5840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O2W</a:t>
            </a:r>
          </a:p>
          <a:p>
            <a:pPr algn="ctr"/>
            <a:r>
              <a:rPr lang="fr-FR" sz="1200" dirty="0" smtClean="0"/>
              <a:t>µmol kg</a:t>
            </a:r>
            <a:r>
              <a:rPr lang="fr-FR" sz="1200" baseline="30000" dirty="0" smtClean="0"/>
              <a:t>-1</a:t>
            </a:r>
            <a:endParaRPr lang="fr-FR" sz="1200" baseline="30000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443909" y="4433143"/>
            <a:ext cx="1008111" cy="5840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O2SBE43</a:t>
            </a:r>
            <a:endParaRPr lang="fr-FR" sz="1200" dirty="0" smtClean="0"/>
          </a:p>
          <a:p>
            <a:pPr algn="ctr"/>
            <a:r>
              <a:rPr lang="fr-FR" sz="1200" dirty="0" smtClean="0"/>
              <a:t>µmol kg</a:t>
            </a:r>
            <a:r>
              <a:rPr lang="fr-FR" sz="1200" baseline="30000" dirty="0" smtClean="0"/>
              <a:t>-1</a:t>
            </a:r>
            <a:endParaRPr lang="fr-FR" sz="1200" baseline="30000" dirty="0"/>
          </a:p>
        </p:txBody>
      </p:sp>
      <p:sp>
        <p:nvSpPr>
          <p:cNvPr id="2" name="Flèche droite 1"/>
          <p:cNvSpPr/>
          <p:nvPr/>
        </p:nvSpPr>
        <p:spPr>
          <a:xfrm rot="19247363">
            <a:off x="4941162" y="3470788"/>
            <a:ext cx="703010" cy="228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12" name="Rectangle à coins arrondis 11"/>
          <p:cNvSpPr/>
          <p:nvPr/>
        </p:nvSpPr>
        <p:spPr>
          <a:xfrm>
            <a:off x="6701369" y="307552"/>
            <a:ext cx="10801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SBE 43 Original </a:t>
            </a:r>
            <a:r>
              <a:rPr lang="fr-FR" sz="1200" dirty="0" err="1" smtClean="0"/>
              <a:t>Coeft</a:t>
            </a:r>
            <a:r>
              <a:rPr lang="fr-FR" sz="1200" dirty="0" err="1" smtClean="0"/>
              <a:t>s</a:t>
            </a:r>
            <a:endParaRPr lang="fr-FR" sz="1200" dirty="0" smtClean="0"/>
          </a:p>
        </p:txBody>
      </p:sp>
      <p:sp>
        <p:nvSpPr>
          <p:cNvPr id="13" name="Flèche droite 12"/>
          <p:cNvSpPr/>
          <p:nvPr/>
        </p:nvSpPr>
        <p:spPr>
          <a:xfrm rot="16200000">
            <a:off x="4032921" y="4319048"/>
            <a:ext cx="507256" cy="228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14" name="Flèche droite 13"/>
          <p:cNvSpPr/>
          <p:nvPr/>
        </p:nvSpPr>
        <p:spPr>
          <a:xfrm rot="7523392">
            <a:off x="4730973" y="1802719"/>
            <a:ext cx="375100" cy="228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15" name="Rectangle à coins arrondis 14"/>
          <p:cNvSpPr/>
          <p:nvPr/>
        </p:nvSpPr>
        <p:spPr>
          <a:xfrm>
            <a:off x="3632394" y="5813929"/>
            <a:ext cx="1080120" cy="7200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Final </a:t>
            </a:r>
            <a:r>
              <a:rPr lang="fr-FR" sz="1200" dirty="0" err="1" smtClean="0"/>
              <a:t>Coeft</a:t>
            </a:r>
            <a:r>
              <a:rPr lang="fr-FR" sz="1200" dirty="0" smtClean="0"/>
              <a:t> </a:t>
            </a:r>
            <a:endParaRPr lang="fr-FR" sz="1200" dirty="0" smtClean="0"/>
          </a:p>
          <a:p>
            <a:pPr algn="ctr"/>
            <a:r>
              <a:rPr lang="fr-FR" sz="1200" dirty="0" smtClean="0"/>
              <a:t>SOC offset E</a:t>
            </a:r>
            <a:endParaRPr lang="fr-FR" sz="1200" dirty="0"/>
          </a:p>
        </p:txBody>
      </p:sp>
      <p:sp>
        <p:nvSpPr>
          <p:cNvPr id="16" name="Flèche droite 15"/>
          <p:cNvSpPr/>
          <p:nvPr/>
        </p:nvSpPr>
        <p:spPr>
          <a:xfrm rot="5400000">
            <a:off x="6986203" y="1529918"/>
            <a:ext cx="507256" cy="228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17" name="Rectangle à coins arrondis 16"/>
          <p:cNvSpPr/>
          <p:nvPr/>
        </p:nvSpPr>
        <p:spPr>
          <a:xfrm>
            <a:off x="251520" y="776592"/>
            <a:ext cx="1796851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O2 </a:t>
            </a:r>
            <a:r>
              <a:rPr lang="fr-FR" sz="1200" dirty="0" smtClean="0"/>
              <a:t>Winkler</a:t>
            </a:r>
          </a:p>
          <a:p>
            <a:pPr algn="ctr"/>
            <a:r>
              <a:rPr lang="fr-FR" sz="1200" dirty="0" smtClean="0"/>
              <a:t>µmol </a:t>
            </a:r>
            <a:r>
              <a:rPr lang="fr-FR" sz="1200" dirty="0" smtClean="0"/>
              <a:t>dm-3</a:t>
            </a:r>
          </a:p>
          <a:p>
            <a:pPr algn="ctr"/>
            <a:r>
              <a:rPr lang="fr-FR" sz="1200" dirty="0" err="1" smtClean="0"/>
              <a:t>Pickling</a:t>
            </a:r>
            <a:r>
              <a:rPr lang="fr-FR" sz="1200" dirty="0" smtClean="0"/>
              <a:t> </a:t>
            </a:r>
            <a:r>
              <a:rPr lang="fr-FR" sz="1200" dirty="0" err="1" smtClean="0"/>
              <a:t>Temperature</a:t>
            </a:r>
            <a:r>
              <a:rPr lang="fr-FR" sz="1200" dirty="0" smtClean="0"/>
              <a:t> °</a:t>
            </a:r>
            <a:r>
              <a:rPr lang="fr-FR" sz="1200" dirty="0" smtClean="0"/>
              <a:t>C (ThetaO2W</a:t>
            </a:r>
            <a:r>
              <a:rPr lang="fr-FR" sz="1200" dirty="0" smtClean="0"/>
              <a:t>)</a:t>
            </a:r>
            <a:endParaRPr lang="fr-FR" sz="1200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2192387" y="110860"/>
            <a:ext cx="18002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CTD Rosette</a:t>
            </a:r>
            <a:endParaRPr lang="fr-FR" sz="1200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4172454" y="776592"/>
            <a:ext cx="1728192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CTD </a:t>
            </a:r>
            <a:r>
              <a:rPr lang="fr-FR" sz="1200" dirty="0" err="1" smtClean="0"/>
              <a:t>sensor</a:t>
            </a:r>
            <a:r>
              <a:rPr lang="fr-FR" sz="1200" dirty="0" smtClean="0"/>
              <a:t> (</a:t>
            </a:r>
            <a:r>
              <a:rPr lang="fr-FR" sz="1200" dirty="0" err="1" smtClean="0"/>
              <a:t>p,t,S</a:t>
            </a:r>
            <a:r>
              <a:rPr lang="fr-FR" sz="1200" dirty="0" smtClean="0"/>
              <a:t>, O</a:t>
            </a:r>
            <a:r>
              <a:rPr lang="fr-FR" sz="1200" baseline="-25000" dirty="0" smtClean="0"/>
              <a:t>2</a:t>
            </a:r>
            <a:r>
              <a:rPr lang="fr-FR" sz="1200" dirty="0" smtClean="0"/>
              <a:t>…)</a:t>
            </a:r>
            <a:endParaRPr lang="fr-FR" sz="1200" dirty="0" smtClean="0"/>
          </a:p>
          <a:p>
            <a:pPr algn="ctr"/>
            <a:r>
              <a:rPr lang="fr-FR" sz="1200" dirty="0" err="1" smtClean="0"/>
              <a:t>Bottle</a:t>
            </a:r>
            <a:r>
              <a:rPr lang="fr-FR" sz="1200" dirty="0" smtClean="0"/>
              <a:t> File </a:t>
            </a:r>
            <a:r>
              <a:rPr lang="fr-FR" sz="1200" dirty="0" smtClean="0"/>
              <a:t>(</a:t>
            </a:r>
            <a:r>
              <a:rPr lang="fr-FR" sz="1200" dirty="0" err="1" smtClean="0"/>
              <a:t>upcast</a:t>
            </a:r>
            <a:r>
              <a:rPr lang="fr-FR" sz="1200" dirty="0" smtClean="0"/>
              <a:t>)</a:t>
            </a:r>
            <a:endParaRPr lang="fr-FR" sz="12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2915816" y="2172435"/>
            <a:ext cx="201622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Theta</a:t>
            </a:r>
            <a:r>
              <a:rPr lang="fr-FR" sz="1200" dirty="0" smtClean="0"/>
              <a:t> (</a:t>
            </a:r>
            <a:r>
              <a:rPr lang="fr-FR" sz="1200" dirty="0" smtClean="0">
                <a:latin typeface="Symbol" panose="05050102010706020507" pitchFamily="18" charset="2"/>
              </a:rPr>
              <a:t>q</a:t>
            </a:r>
            <a:r>
              <a:rPr lang="fr-FR" sz="1200" dirty="0" smtClean="0"/>
              <a:t>)</a:t>
            </a:r>
            <a:endParaRPr lang="fr-FR" sz="1200" dirty="0" smtClean="0"/>
          </a:p>
          <a:p>
            <a:pPr algn="ctr"/>
            <a:r>
              <a:rPr lang="fr-FR" sz="1200" dirty="0" err="1" smtClean="0"/>
              <a:t>Practical</a:t>
            </a:r>
            <a:r>
              <a:rPr lang="fr-FR" sz="1200" dirty="0" smtClean="0"/>
              <a:t> </a:t>
            </a:r>
            <a:r>
              <a:rPr lang="fr-FR" sz="1200" dirty="0" err="1" smtClean="0"/>
              <a:t>salinity</a:t>
            </a:r>
            <a:endParaRPr lang="fr-FR" sz="1200" dirty="0" smtClean="0"/>
          </a:p>
          <a:p>
            <a:pPr algn="ctr"/>
            <a:r>
              <a:rPr lang="fr-FR" sz="1200" dirty="0" smtClean="0"/>
              <a:t>Pressure</a:t>
            </a:r>
          </a:p>
          <a:p>
            <a:pPr algn="ctr"/>
            <a:r>
              <a:rPr lang="fr-FR" sz="1200" dirty="0" smtClean="0"/>
              <a:t>O2Volt</a:t>
            </a:r>
            <a:endParaRPr lang="fr-FR" sz="12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251521" y="2233591"/>
            <a:ext cx="1594632" cy="8532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Sigma </a:t>
            </a:r>
            <a:r>
              <a:rPr lang="fr-FR" sz="1200" dirty="0" smtClean="0"/>
              <a:t>(ThetaO2W,S</a:t>
            </a:r>
            <a:r>
              <a:rPr lang="fr-FR" sz="1200" dirty="0" smtClean="0"/>
              <a:t>)</a:t>
            </a:r>
            <a:endParaRPr lang="fr-FR" sz="1200" dirty="0"/>
          </a:p>
        </p:txBody>
      </p:sp>
      <p:sp>
        <p:nvSpPr>
          <p:cNvPr id="22" name="Flèche droite 21"/>
          <p:cNvSpPr/>
          <p:nvPr/>
        </p:nvSpPr>
        <p:spPr>
          <a:xfrm rot="3052108">
            <a:off x="5075604" y="1816969"/>
            <a:ext cx="375100" cy="228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23" name="Flèche droite 22"/>
          <p:cNvSpPr/>
          <p:nvPr/>
        </p:nvSpPr>
        <p:spPr>
          <a:xfrm rot="10800000">
            <a:off x="2041069" y="2531084"/>
            <a:ext cx="493333" cy="228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24" name="Rectangle à coins arrondis 23"/>
          <p:cNvSpPr/>
          <p:nvPr/>
        </p:nvSpPr>
        <p:spPr>
          <a:xfrm>
            <a:off x="5741228" y="5837538"/>
            <a:ext cx="1008111" cy="58400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Downcast</a:t>
            </a:r>
            <a:r>
              <a:rPr lang="fr-FR" sz="1200" dirty="0" smtClean="0"/>
              <a:t> </a:t>
            </a:r>
          </a:p>
          <a:p>
            <a:pPr algn="ctr"/>
            <a:r>
              <a:rPr lang="fr-FR" sz="1200" dirty="0" smtClean="0"/>
              <a:t>O2SBE43</a:t>
            </a:r>
            <a:endParaRPr lang="fr-FR" sz="1200" dirty="0" smtClean="0"/>
          </a:p>
          <a:p>
            <a:pPr algn="ctr"/>
            <a:r>
              <a:rPr lang="fr-FR" sz="1200" dirty="0" smtClean="0"/>
              <a:t>µmol kg</a:t>
            </a:r>
            <a:r>
              <a:rPr lang="fr-FR" sz="1200" baseline="30000" dirty="0" smtClean="0"/>
              <a:t>-1</a:t>
            </a:r>
            <a:endParaRPr lang="fr-FR" sz="1200" baseline="30000" dirty="0"/>
          </a:p>
        </p:txBody>
      </p:sp>
      <p:sp>
        <p:nvSpPr>
          <p:cNvPr id="25" name="Flèche droite 24"/>
          <p:cNvSpPr/>
          <p:nvPr/>
        </p:nvSpPr>
        <p:spPr>
          <a:xfrm>
            <a:off x="4848627" y="6005435"/>
            <a:ext cx="703010" cy="22819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26" name="Flèche droite 25"/>
          <p:cNvSpPr/>
          <p:nvPr/>
        </p:nvSpPr>
        <p:spPr>
          <a:xfrm>
            <a:off x="5016487" y="2534558"/>
            <a:ext cx="493333" cy="228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</p:spTree>
    <p:extLst>
      <p:ext uri="{BB962C8B-B14F-4D97-AF65-F5344CB8AC3E}">
        <p14:creationId xmlns:p14="http://schemas.microsoft.com/office/powerpoint/2010/main" val="1398683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105</Words>
  <Application>Microsoft Office PowerPoint</Application>
  <PresentationFormat>Affichage à l'écran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</dc:creator>
  <cp:lastModifiedBy>DOM</cp:lastModifiedBy>
  <cp:revision>10</cp:revision>
  <dcterms:created xsi:type="dcterms:W3CDTF">2016-01-25T18:28:46Z</dcterms:created>
  <dcterms:modified xsi:type="dcterms:W3CDTF">2016-01-26T15:27:30Z</dcterms:modified>
</cp:coreProperties>
</file>